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2" r:id="rId2"/>
    <p:sldId id="256" r:id="rId3"/>
    <p:sldId id="257" r:id="rId4"/>
    <p:sldId id="274" r:id="rId5"/>
    <p:sldId id="275" r:id="rId6"/>
    <p:sldId id="276" r:id="rId7"/>
    <p:sldId id="258" r:id="rId8"/>
    <p:sldId id="259" r:id="rId9"/>
    <p:sldId id="260" r:id="rId10"/>
    <p:sldId id="263" r:id="rId11"/>
    <p:sldId id="266" r:id="rId12"/>
    <p:sldId id="264" r:id="rId13"/>
    <p:sldId id="265" r:id="rId14"/>
    <p:sldId id="277" r:id="rId15"/>
    <p:sldId id="267" r:id="rId16"/>
    <p:sldId id="273" r:id="rId17"/>
    <p:sldId id="272" r:id="rId18"/>
    <p:sldId id="268" r:id="rId19"/>
    <p:sldId id="269" r:id="rId20"/>
    <p:sldId id="270" r:id="rId21"/>
    <p:sldId id="278" r:id="rId22"/>
    <p:sldId id="27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CC8E66-C940-43BC-923C-1F660DF9A1FB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4ABA9713-9F8A-4052-B77D-FC2800052D98}">
      <dgm:prSet phldrT="[Text]"/>
      <dgm:spPr/>
      <dgm:t>
        <a:bodyPr/>
        <a:lstStyle/>
        <a:p>
          <a:r>
            <a:rPr lang="hr-BA" dirty="0" err="1"/>
            <a:t>then</a:t>
          </a:r>
          <a:endParaRPr lang="hr-BA" dirty="0"/>
        </a:p>
      </dgm:t>
    </dgm:pt>
    <dgm:pt modelId="{81EA2469-3BFA-4C8C-A3E5-B93FFB860CBD}" type="parTrans" cxnId="{23AB7BBB-BF8B-4121-ACF0-34B66274FC44}">
      <dgm:prSet/>
      <dgm:spPr/>
      <dgm:t>
        <a:bodyPr/>
        <a:lstStyle/>
        <a:p>
          <a:endParaRPr lang="hr-BA"/>
        </a:p>
      </dgm:t>
    </dgm:pt>
    <dgm:pt modelId="{C0EC750C-9DA6-4CF5-85F0-99E8FD0ABDD7}" type="sibTrans" cxnId="{23AB7BBB-BF8B-4121-ACF0-34B66274FC44}">
      <dgm:prSet/>
      <dgm:spPr/>
      <dgm:t>
        <a:bodyPr/>
        <a:lstStyle/>
        <a:p>
          <a:endParaRPr lang="hr-BA"/>
        </a:p>
      </dgm:t>
    </dgm:pt>
    <dgm:pt modelId="{4B45CADA-AB0B-4923-A868-FF03E7B647E5}" type="pres">
      <dgm:prSet presAssocID="{A2CC8E66-C940-43BC-923C-1F660DF9A1FB}" presName="diagram" presStyleCnt="0">
        <dgm:presLayoutVars>
          <dgm:dir/>
        </dgm:presLayoutVars>
      </dgm:prSet>
      <dgm:spPr/>
    </dgm:pt>
    <dgm:pt modelId="{E5AE8AA5-FDBA-4C51-9A09-8C4FCFEE6218}" type="pres">
      <dgm:prSet presAssocID="{4ABA9713-9F8A-4052-B77D-FC2800052D98}" presName="composite" presStyleCnt="0"/>
      <dgm:spPr/>
    </dgm:pt>
    <dgm:pt modelId="{451F9651-7577-4A81-9B9E-0E18C90CFC9F}" type="pres">
      <dgm:prSet presAssocID="{4ABA9713-9F8A-4052-B77D-FC2800052D98}" presName="Image" presStyleLbl="bgShp" presStyleIdx="0" presStyleCnt="1" custLinFactNeighborX="545" custLinFactNeighborY="4917"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  <dgm:pt modelId="{83038BC4-F7AE-41C4-A858-E8C10AAD188E}" type="pres">
      <dgm:prSet presAssocID="{4ABA9713-9F8A-4052-B77D-FC2800052D98}" presName="Parent" presStyleLbl="node0" presStyleIdx="0" presStyleCnt="1">
        <dgm:presLayoutVars>
          <dgm:bulletEnabled val="1"/>
        </dgm:presLayoutVars>
      </dgm:prSet>
      <dgm:spPr/>
    </dgm:pt>
  </dgm:ptLst>
  <dgm:cxnLst>
    <dgm:cxn modelId="{D6107E60-51DE-4B4F-9C52-E8375B639DD6}" type="presOf" srcId="{4ABA9713-9F8A-4052-B77D-FC2800052D98}" destId="{83038BC4-F7AE-41C4-A858-E8C10AAD188E}" srcOrd="0" destOrd="0" presId="urn:microsoft.com/office/officeart/2008/layout/BendingPictureCaption"/>
    <dgm:cxn modelId="{0641EE59-22EF-40FD-8314-DBBA1C55CEA9}" type="presOf" srcId="{A2CC8E66-C940-43BC-923C-1F660DF9A1FB}" destId="{4B45CADA-AB0B-4923-A868-FF03E7B647E5}" srcOrd="0" destOrd="0" presId="urn:microsoft.com/office/officeart/2008/layout/BendingPictureCaption"/>
    <dgm:cxn modelId="{23AB7BBB-BF8B-4121-ACF0-34B66274FC44}" srcId="{A2CC8E66-C940-43BC-923C-1F660DF9A1FB}" destId="{4ABA9713-9F8A-4052-B77D-FC2800052D98}" srcOrd="0" destOrd="0" parTransId="{81EA2469-3BFA-4C8C-A3E5-B93FFB860CBD}" sibTransId="{C0EC750C-9DA6-4CF5-85F0-99E8FD0ABDD7}"/>
    <dgm:cxn modelId="{4B8B9225-25F0-4FC7-A2BD-4545460D1F58}" type="presParOf" srcId="{4B45CADA-AB0B-4923-A868-FF03E7B647E5}" destId="{E5AE8AA5-FDBA-4C51-9A09-8C4FCFEE6218}" srcOrd="0" destOrd="0" presId="urn:microsoft.com/office/officeart/2008/layout/BendingPictureCaption"/>
    <dgm:cxn modelId="{614C0274-29C9-4287-85CC-8E9916837A66}" type="presParOf" srcId="{E5AE8AA5-FDBA-4C51-9A09-8C4FCFEE6218}" destId="{451F9651-7577-4A81-9B9E-0E18C90CFC9F}" srcOrd="0" destOrd="0" presId="urn:microsoft.com/office/officeart/2008/layout/BendingPictureCaption"/>
    <dgm:cxn modelId="{F5BCBE16-1247-4F3C-BBBB-9A7CD7237BAA}" type="presParOf" srcId="{E5AE8AA5-FDBA-4C51-9A09-8C4FCFEE6218}" destId="{83038BC4-F7AE-41C4-A858-E8C10AAD188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3F2B53-8422-4012-9EEC-6FB3F5222DFA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5ED251F1-D360-4200-A75C-1F5C92AAAACE}">
      <dgm:prSet phldrT="[Text]"/>
      <dgm:spPr/>
      <dgm:t>
        <a:bodyPr/>
        <a:lstStyle/>
        <a:p>
          <a:r>
            <a:rPr lang="hr-BA" dirty="0" err="1"/>
            <a:t>now</a:t>
          </a:r>
          <a:endParaRPr lang="hr-BA" dirty="0"/>
        </a:p>
      </dgm:t>
    </dgm:pt>
    <dgm:pt modelId="{7FE99502-2E06-45B5-82DA-026410B42CD8}" type="parTrans" cxnId="{8283DA77-19E6-4B9D-ADD9-7A1B0C0F978E}">
      <dgm:prSet/>
      <dgm:spPr/>
      <dgm:t>
        <a:bodyPr/>
        <a:lstStyle/>
        <a:p>
          <a:endParaRPr lang="hr-BA"/>
        </a:p>
      </dgm:t>
    </dgm:pt>
    <dgm:pt modelId="{6E92492B-B5F5-4C33-BDE9-F102876DBBBD}" type="sibTrans" cxnId="{8283DA77-19E6-4B9D-ADD9-7A1B0C0F978E}">
      <dgm:prSet/>
      <dgm:spPr/>
      <dgm:t>
        <a:bodyPr/>
        <a:lstStyle/>
        <a:p>
          <a:endParaRPr lang="hr-BA"/>
        </a:p>
      </dgm:t>
    </dgm:pt>
    <dgm:pt modelId="{4D1D2427-9BD1-46BF-8334-D7315B22C287}" type="pres">
      <dgm:prSet presAssocID="{2B3F2B53-8422-4012-9EEC-6FB3F5222DFA}" presName="diagram" presStyleCnt="0">
        <dgm:presLayoutVars>
          <dgm:dir/>
        </dgm:presLayoutVars>
      </dgm:prSet>
      <dgm:spPr/>
    </dgm:pt>
    <dgm:pt modelId="{9777B193-321E-4FD2-B8E5-36162B7FF525}" type="pres">
      <dgm:prSet presAssocID="{5ED251F1-D360-4200-A75C-1F5C92AAAACE}" presName="composite" presStyleCnt="0"/>
      <dgm:spPr/>
    </dgm:pt>
    <dgm:pt modelId="{405CD92E-94C7-42D5-AC97-AE385A8D73D3}" type="pres">
      <dgm:prSet presAssocID="{5ED251F1-D360-4200-A75C-1F5C92AAAACE}" presName="Image" presStyleLbl="bgShp" presStyleIdx="0" presStyleCnt="1" custLinFactNeighborX="-1530" custLinFactNeighborY="721"/>
      <dgm:spPr>
        <a:blipFill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  <dgm:pt modelId="{4350865F-C9E0-4E23-865E-350857CDCCD0}" type="pres">
      <dgm:prSet presAssocID="{5ED251F1-D360-4200-A75C-1F5C92AAAACE}" presName="Parent" presStyleLbl="node0" presStyleIdx="0" presStyleCnt="1">
        <dgm:presLayoutVars>
          <dgm:bulletEnabled val="1"/>
        </dgm:presLayoutVars>
      </dgm:prSet>
      <dgm:spPr/>
    </dgm:pt>
  </dgm:ptLst>
  <dgm:cxnLst>
    <dgm:cxn modelId="{A8040C10-2405-48B5-B0E3-3AD8FA38C029}" type="presOf" srcId="{2B3F2B53-8422-4012-9EEC-6FB3F5222DFA}" destId="{4D1D2427-9BD1-46BF-8334-D7315B22C287}" srcOrd="0" destOrd="0" presId="urn:microsoft.com/office/officeart/2008/layout/BendingPictureCaption"/>
    <dgm:cxn modelId="{8283DA77-19E6-4B9D-ADD9-7A1B0C0F978E}" srcId="{2B3F2B53-8422-4012-9EEC-6FB3F5222DFA}" destId="{5ED251F1-D360-4200-A75C-1F5C92AAAACE}" srcOrd="0" destOrd="0" parTransId="{7FE99502-2E06-45B5-82DA-026410B42CD8}" sibTransId="{6E92492B-B5F5-4C33-BDE9-F102876DBBBD}"/>
    <dgm:cxn modelId="{F0A569DC-F89C-4F10-99F1-35606D79614F}" type="presOf" srcId="{5ED251F1-D360-4200-A75C-1F5C92AAAACE}" destId="{4350865F-C9E0-4E23-865E-350857CDCCD0}" srcOrd="0" destOrd="0" presId="urn:microsoft.com/office/officeart/2008/layout/BendingPictureCaption"/>
    <dgm:cxn modelId="{3E373906-E616-40C6-9BDA-D4C514727C23}" type="presParOf" srcId="{4D1D2427-9BD1-46BF-8334-D7315B22C287}" destId="{9777B193-321E-4FD2-B8E5-36162B7FF525}" srcOrd="0" destOrd="0" presId="urn:microsoft.com/office/officeart/2008/layout/BendingPictureCaption"/>
    <dgm:cxn modelId="{D60030FD-620D-4990-8D88-6C02ED097A84}" type="presParOf" srcId="{9777B193-321E-4FD2-B8E5-36162B7FF525}" destId="{405CD92E-94C7-42D5-AC97-AE385A8D73D3}" srcOrd="0" destOrd="0" presId="urn:microsoft.com/office/officeart/2008/layout/BendingPictureCaption"/>
    <dgm:cxn modelId="{8306534E-B204-42C8-8C79-61EE7B36E47A}" type="presParOf" srcId="{9777B193-321E-4FD2-B8E5-36162B7FF525}" destId="{4350865F-C9E0-4E23-865E-350857CDCCD0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F9651-7577-4A81-9B9E-0E18C90CFC9F}">
      <dsp:nvSpPr>
        <dsp:cNvPr id="0" name=""/>
        <dsp:cNvSpPr/>
      </dsp:nvSpPr>
      <dsp:spPr>
        <a:xfrm>
          <a:off x="217158" y="162568"/>
          <a:ext cx="4473990" cy="3306262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038BC4-F7AE-41C4-A858-E8C10AAD188E}">
      <dsp:nvSpPr>
        <dsp:cNvPr id="0" name=""/>
        <dsp:cNvSpPr/>
      </dsp:nvSpPr>
      <dsp:spPr>
        <a:xfrm>
          <a:off x="1097092" y="2706774"/>
          <a:ext cx="3855246" cy="9264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BA" sz="5400" kern="1200" dirty="0" err="1"/>
            <a:t>then</a:t>
          </a:r>
          <a:endParaRPr lang="hr-BA" sz="5400" kern="1200" dirty="0"/>
        </a:p>
      </dsp:txBody>
      <dsp:txXfrm>
        <a:off x="1097092" y="2706774"/>
        <a:ext cx="3855246" cy="9264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5CD92E-94C7-42D5-AC97-AE385A8D73D3}">
      <dsp:nvSpPr>
        <dsp:cNvPr id="0" name=""/>
        <dsp:cNvSpPr/>
      </dsp:nvSpPr>
      <dsp:spPr>
        <a:xfrm>
          <a:off x="0" y="34036"/>
          <a:ext cx="4531902" cy="3349059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1000" b="-1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50865F-C9E0-4E23-865E-350857CDCCD0}">
      <dsp:nvSpPr>
        <dsp:cNvPr id="0" name=""/>
        <dsp:cNvSpPr/>
      </dsp:nvSpPr>
      <dsp:spPr>
        <a:xfrm>
          <a:off x="916022" y="2751701"/>
          <a:ext cx="3905150" cy="9384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hr-BA" sz="5400" kern="1200" dirty="0" err="1"/>
            <a:t>now</a:t>
          </a:r>
          <a:endParaRPr lang="hr-BA" sz="5400" kern="1200" dirty="0"/>
        </a:p>
      </dsp:txBody>
      <dsp:txXfrm>
        <a:off x="916022" y="2751701"/>
        <a:ext cx="3905150" cy="9384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772A08-7A2A-4633-8F3A-A4332DCE3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hr-HR" sz="8000" dirty="0"/>
              <a:t>PROJECT RESULTS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7A2E9B2-2C5C-4F2D-8FFA-1C15598CD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0360" y="2016125"/>
            <a:ext cx="5585605" cy="3449638"/>
          </a:xfrm>
        </p:spPr>
      </p:pic>
    </p:spTree>
    <p:extLst>
      <p:ext uri="{BB962C8B-B14F-4D97-AF65-F5344CB8AC3E}">
        <p14:creationId xmlns:p14="http://schemas.microsoft.com/office/powerpoint/2010/main" val="2368552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pty room with plant">
            <a:extLst>
              <a:ext uri="{FF2B5EF4-FFF2-40B4-BE49-F238E27FC236}">
                <a16:creationId xmlns:a16="http://schemas.microsoft.com/office/drawing/2014/main" id="{BF078A23-BA53-4C80-8191-0547608B5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3" t="5391" b="3700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092ECB-D375-4A85-AD6E-85644D2A9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7" y="3064931"/>
            <a:ext cx="8293042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3A395C-2BA1-459E-B1BF-CB53E8E1A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526" y="3236470"/>
            <a:ext cx="6829044" cy="1252601"/>
          </a:xfrm>
        </p:spPr>
        <p:txBody>
          <a:bodyPr>
            <a:normAutofit/>
          </a:bodyPr>
          <a:lstStyle/>
          <a:p>
            <a:pPr algn="r"/>
            <a:r>
              <a:rPr lang="hr-BA" sz="4400" dirty="0">
                <a:solidFill>
                  <a:srgbClr val="FFFFFE"/>
                </a:solidFill>
              </a:rPr>
              <a:t>THE EDUCATIONAL PATH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CD4C91-3202-4ED2-93B3-7644CD5406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525" y="4669144"/>
            <a:ext cx="6829043" cy="716529"/>
          </a:xfrm>
        </p:spPr>
        <p:txBody>
          <a:bodyPr>
            <a:normAutofit/>
          </a:bodyPr>
          <a:lstStyle/>
          <a:p>
            <a:pPr algn="r"/>
            <a:endParaRPr lang="hr-BA" sz="1600">
              <a:solidFill>
                <a:srgbClr val="FFFFFE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C1711D-6DAC-4FE1-B7B6-AC8A81B84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0525" y="4666480"/>
            <a:ext cx="6829043" cy="0"/>
          </a:xfrm>
          <a:prstGeom prst="line">
            <a:avLst/>
          </a:prstGeom>
          <a:ln w="31750">
            <a:solidFill>
              <a:srgbClr val="848B3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77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BEDD91-70D1-41A2-A4BB-A227FC748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9487C68A-DE7E-4153-88F1-7A533A98E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9177" y="151978"/>
            <a:ext cx="7497698" cy="562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19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F694D2B5-6D1A-4B19-9B42-7C8FA8A9E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632" y="55224"/>
            <a:ext cx="2454650" cy="1759606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D850A79-DD77-41D8-8391-7768911F6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path</a:t>
            </a:r>
            <a:r>
              <a:rPr lang="hr-HR" sz="2400" dirty="0"/>
              <a:t> </a:t>
            </a:r>
            <a:r>
              <a:rPr lang="hr-HR" sz="2400" dirty="0" err="1"/>
              <a:t>is</a:t>
            </a:r>
            <a:r>
              <a:rPr lang="hr-HR" sz="2400" dirty="0"/>
              <a:t> </a:t>
            </a:r>
            <a:r>
              <a:rPr lang="hr-HR" sz="2400" dirty="0" err="1"/>
              <a:t>placed</a:t>
            </a:r>
            <a:r>
              <a:rPr lang="hr-HR" sz="2400" dirty="0"/>
              <a:t> </a:t>
            </a:r>
            <a:r>
              <a:rPr lang="hr-HR" sz="2400" dirty="0" err="1"/>
              <a:t>in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school</a:t>
            </a:r>
            <a:r>
              <a:rPr lang="hr-HR" sz="2400" dirty="0"/>
              <a:t> </a:t>
            </a:r>
            <a:r>
              <a:rPr lang="hr-HR" sz="2400" dirty="0" err="1"/>
              <a:t>yard</a:t>
            </a:r>
            <a:r>
              <a:rPr lang="hr-HR" sz="2400" dirty="0"/>
              <a:t> </a:t>
            </a:r>
            <a:r>
              <a:rPr lang="hr-HR" sz="2400" dirty="0" err="1"/>
              <a:t>and</a:t>
            </a:r>
            <a:r>
              <a:rPr lang="hr-HR" sz="2400" dirty="0"/>
              <a:t> </a:t>
            </a:r>
            <a:r>
              <a:rPr lang="hr-HR" sz="2400" dirty="0" err="1"/>
              <a:t>it</a:t>
            </a:r>
            <a:r>
              <a:rPr lang="hr-HR" sz="2400" dirty="0"/>
              <a:t> </a:t>
            </a:r>
            <a:r>
              <a:rPr lang="hr-HR" sz="2400" dirty="0" err="1"/>
              <a:t>has</a:t>
            </a:r>
            <a:r>
              <a:rPr lang="hr-HR" sz="2400" dirty="0"/>
              <a:t> </a:t>
            </a:r>
            <a:r>
              <a:rPr lang="hr-HR" sz="2400" dirty="0" err="1"/>
              <a:t>playful</a:t>
            </a:r>
            <a:r>
              <a:rPr lang="hr-HR" sz="2400" dirty="0"/>
              <a:t> </a:t>
            </a:r>
            <a:r>
              <a:rPr lang="hr-HR" sz="2400" dirty="0" err="1"/>
              <a:t>wooden</a:t>
            </a:r>
            <a:r>
              <a:rPr lang="hr-HR" sz="2400" dirty="0"/>
              <a:t> </a:t>
            </a:r>
            <a:r>
              <a:rPr lang="hr-HR" sz="2400" dirty="0" err="1"/>
              <a:t>stepping</a:t>
            </a:r>
            <a:r>
              <a:rPr lang="hr-HR" sz="2400" dirty="0"/>
              <a:t> </a:t>
            </a:r>
            <a:r>
              <a:rPr lang="hr-HR" sz="2400" dirty="0" err="1"/>
              <a:t>stones</a:t>
            </a:r>
            <a:r>
              <a:rPr lang="hr-HR" sz="2400" dirty="0"/>
              <a:t> </a:t>
            </a:r>
          </a:p>
          <a:p>
            <a:r>
              <a:rPr lang="hr-HR" sz="2400" dirty="0" err="1"/>
              <a:t>around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path</a:t>
            </a:r>
            <a:r>
              <a:rPr lang="hr-HR" sz="2400" dirty="0"/>
              <a:t> </a:t>
            </a:r>
            <a:r>
              <a:rPr lang="hr-HR" sz="2400" dirty="0" err="1"/>
              <a:t>there</a:t>
            </a:r>
            <a:r>
              <a:rPr lang="hr-HR" sz="2400" dirty="0"/>
              <a:t> are </a:t>
            </a:r>
            <a:r>
              <a:rPr lang="hr-HR" sz="2400" dirty="0" err="1"/>
              <a:t>different</a:t>
            </a:r>
            <a:r>
              <a:rPr lang="hr-HR" sz="2400" dirty="0"/>
              <a:t> </a:t>
            </a:r>
            <a:r>
              <a:rPr lang="hr-HR" sz="2400" dirty="0" err="1"/>
              <a:t>plants</a:t>
            </a:r>
            <a:r>
              <a:rPr lang="hr-HR" sz="2400" dirty="0"/>
              <a:t> </a:t>
            </a:r>
            <a:r>
              <a:rPr lang="hr-HR" sz="2400" dirty="0" err="1"/>
              <a:t>and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centerpiece</a:t>
            </a:r>
            <a:r>
              <a:rPr lang="hr-HR" sz="2400" dirty="0"/>
              <a:t> </a:t>
            </a:r>
            <a:r>
              <a:rPr lang="hr-HR" sz="2400" dirty="0" err="1"/>
              <a:t>of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path</a:t>
            </a:r>
            <a:r>
              <a:rPr lang="hr-HR" sz="2400" dirty="0"/>
              <a:t> </a:t>
            </a:r>
            <a:r>
              <a:rPr lang="hr-HR" sz="2400" dirty="0" err="1"/>
              <a:t>is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windmill</a:t>
            </a:r>
            <a:endParaRPr lang="hr-HR" sz="2400" dirty="0"/>
          </a:p>
          <a:p>
            <a:r>
              <a:rPr lang="hr-HR" sz="2400" dirty="0" err="1"/>
              <a:t>we</a:t>
            </a:r>
            <a:r>
              <a:rPr lang="hr-HR" sz="2400" dirty="0"/>
              <a:t> </a:t>
            </a:r>
            <a:r>
              <a:rPr lang="hr-HR" sz="2400" dirty="0" err="1"/>
              <a:t>encourage</a:t>
            </a:r>
            <a:r>
              <a:rPr lang="hr-HR" sz="2400" dirty="0"/>
              <a:t> </a:t>
            </a:r>
            <a:r>
              <a:rPr lang="hr-HR" sz="2400" dirty="0" err="1"/>
              <a:t>pupils</a:t>
            </a:r>
            <a:r>
              <a:rPr lang="hr-HR" sz="2400" dirty="0"/>
              <a:t> to </a:t>
            </a:r>
            <a:r>
              <a:rPr lang="hr-HR" sz="2400" dirty="0" err="1"/>
              <a:t>have</a:t>
            </a:r>
            <a:r>
              <a:rPr lang="hr-HR" sz="2400" dirty="0"/>
              <a:t> a </a:t>
            </a:r>
            <a:r>
              <a:rPr lang="hr-HR" sz="2400" dirty="0" err="1"/>
              <a:t>walk</a:t>
            </a:r>
            <a:r>
              <a:rPr lang="hr-HR" sz="2400" dirty="0"/>
              <a:t> </a:t>
            </a:r>
            <a:r>
              <a:rPr lang="hr-HR" sz="2400" dirty="0" err="1"/>
              <a:t>around</a:t>
            </a:r>
            <a:r>
              <a:rPr lang="hr-HR" sz="2400" dirty="0"/>
              <a:t>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path</a:t>
            </a:r>
            <a:r>
              <a:rPr lang="hr-HR" sz="2400" dirty="0"/>
              <a:t> </a:t>
            </a:r>
            <a:r>
              <a:rPr lang="hr-HR" sz="2400" dirty="0" err="1"/>
              <a:t>and</a:t>
            </a:r>
            <a:r>
              <a:rPr lang="hr-HR" sz="2400" dirty="0"/>
              <a:t> </a:t>
            </a:r>
            <a:r>
              <a:rPr lang="hr-HR" sz="2400" dirty="0" err="1"/>
              <a:t>promote</a:t>
            </a:r>
            <a:r>
              <a:rPr lang="hr-HR" sz="2400" dirty="0"/>
              <a:t> </a:t>
            </a:r>
            <a:r>
              <a:rPr lang="hr-HR" sz="2400" dirty="0" err="1"/>
              <a:t>renewable</a:t>
            </a:r>
            <a:r>
              <a:rPr lang="hr-HR" sz="2400" dirty="0"/>
              <a:t> </a:t>
            </a:r>
            <a:r>
              <a:rPr lang="hr-HR" sz="2400" dirty="0" err="1"/>
              <a:t>energy</a:t>
            </a:r>
            <a:r>
              <a:rPr lang="hr-HR" sz="2400" dirty="0"/>
              <a:t> </a:t>
            </a:r>
            <a:r>
              <a:rPr lang="hr-HR" sz="2400" dirty="0" err="1"/>
              <a:t>sources</a:t>
            </a:r>
            <a:r>
              <a:rPr lang="hr-HR" sz="2400" dirty="0"/>
              <a:t>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39193A8-0245-41D2-B3CA-00FCCF02F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564" y="51929"/>
            <a:ext cx="2327030" cy="176290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B413C803-236A-4D31-AA46-3B490574D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380" y="37861"/>
            <a:ext cx="2432656" cy="175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67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21EAB1-8F49-4198-AA7A-F460A1303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LAND ART DECORATIONS – </a:t>
            </a:r>
            <a:r>
              <a:rPr lang="hr-HR" sz="1800" dirty="0" err="1"/>
              <a:t>we</a:t>
            </a:r>
            <a:r>
              <a:rPr lang="hr-HR" sz="1800" dirty="0"/>
              <a:t> </a:t>
            </a:r>
            <a:r>
              <a:rPr lang="hr-HR" sz="1800" dirty="0" err="1"/>
              <a:t>recycled</a:t>
            </a:r>
            <a:r>
              <a:rPr lang="hr-HR" sz="1800" dirty="0"/>
              <a:t> </a:t>
            </a:r>
            <a:r>
              <a:rPr lang="hr-HR" sz="1800" dirty="0" err="1"/>
              <a:t>plastic</a:t>
            </a:r>
            <a:r>
              <a:rPr lang="hr-HR" sz="1800" dirty="0"/>
              <a:t> </a:t>
            </a:r>
            <a:r>
              <a:rPr lang="hr-HR" sz="1800" dirty="0" err="1"/>
              <a:t>bags</a:t>
            </a:r>
            <a:r>
              <a:rPr lang="hr-HR" sz="1800" dirty="0"/>
              <a:t> </a:t>
            </a:r>
            <a:r>
              <a:rPr lang="hr-HR" sz="1800" dirty="0" err="1"/>
              <a:t>into</a:t>
            </a:r>
            <a:r>
              <a:rPr lang="hr-HR" sz="1800" dirty="0"/>
              <a:t> </a:t>
            </a:r>
            <a:r>
              <a:rPr lang="hr-HR" sz="1800" dirty="0" err="1"/>
              <a:t>abstract</a:t>
            </a:r>
            <a:r>
              <a:rPr lang="hr-HR" sz="1800" dirty="0"/>
              <a:t> </a:t>
            </a:r>
            <a:r>
              <a:rPr lang="hr-HR" sz="1800" dirty="0" err="1"/>
              <a:t>mobiles</a:t>
            </a:r>
            <a:endParaRPr lang="hr-HR" dirty="0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98760467-6E18-4883-BD98-FB9ACE81D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579" y="1973922"/>
            <a:ext cx="4596642" cy="344963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38E4ECF-AF60-4E13-98E7-B77D58E0D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188" y="1973923"/>
            <a:ext cx="4599517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36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2DA677-C58A-4FCE-A9A0-E66A42EBD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85B319-9C30-4D92-B664-CA444ECD7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573C1E-3785-43C9-A262-1DA9DF97F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8C4394-BE4E-4302-AF74-4781C6C66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8F07F1D-8486-43C2-A583-78B4EEC43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54F087-19F9-4107-AF4A-9FD2000E4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040078B-10C8-426B-BD70-7AFD99C31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424" y="4460798"/>
            <a:ext cx="8637073" cy="558063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SOUVENIRS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80AF9B-B176-410F-92A0-7C78CB631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64906" y="323838"/>
            <a:ext cx="8661501" cy="3652791"/>
            <a:chOff x="7773058" y="600024"/>
            <a:chExt cx="3630912" cy="522248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0CAB328-A4F8-449E-81F6-39C37B872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3058" y="600024"/>
              <a:ext cx="3630912" cy="5222486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0530302-D301-4B31-B0FE-92E3F7B63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04482" y="1062693"/>
              <a:ext cx="3367301" cy="4292341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053F1D6C-424E-45C8-B794-F27A34086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086" r="2" b="9165"/>
          <a:stretch/>
        </p:blipFill>
        <p:spPr>
          <a:xfrm>
            <a:off x="2408470" y="963739"/>
            <a:ext cx="3599926" cy="236922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7AA0E56-BFA6-4BE6-86EE-D7EB6BFAF3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59" r="2" b="292"/>
          <a:stretch/>
        </p:blipFill>
        <p:spPr>
          <a:xfrm>
            <a:off x="6172121" y="963739"/>
            <a:ext cx="3599926" cy="236922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B87DF85-8079-4DF1-ABD5-2CCE2D9F3A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5027185"/>
            <a:ext cx="86430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00F585A3-4F05-42DD-A4F6-D87D08261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0266925-2910-48FC-B99D-CFFD0A140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22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ind turbines against blue sky">
            <a:extLst>
              <a:ext uri="{FF2B5EF4-FFF2-40B4-BE49-F238E27FC236}">
                <a16:creationId xmlns:a16="http://schemas.microsoft.com/office/drawing/2014/main" id="{BC8FFF45-C21E-4CFC-A1C9-72A9099859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r="-1" b="17277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7A2E3C7-DCA0-41EE-8B36-9C64F0BAA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636" y="992221"/>
            <a:ext cx="6247308" cy="4873558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4800" dirty="0"/>
              <a:t>THE WINDMILL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1742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4E018268-148E-4195-A8B1-B4AA52FFD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14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E427C232-D74E-4B6E-9FF0-D8D1C087B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271" b="217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65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C2A4B30-77D7-4FFB-8B53-A88BD68CA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341E7DA-E2D6-46F2-9D7B-59447150A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19"/>
            <a:ext cx="4325112" cy="1049235"/>
          </a:xfrm>
        </p:spPr>
        <p:txBody>
          <a:bodyPr>
            <a:normAutofit/>
          </a:bodyPr>
          <a:lstStyle/>
          <a:p>
            <a:r>
              <a:rPr lang="hr-HR" sz="2800" dirty="0"/>
              <a:t>THE WINDMILL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3AAE2E-5D6B-4952-A4BB-546C49F8D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1853754"/>
            <a:ext cx="43251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4D783-AD45-49E7-B6C7-BBACB8290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5F6B1C-5982-4D28-BDAD-CD2DD5B27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3"/>
            <a:ext cx="4325113" cy="40741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 err="1"/>
              <a:t>It’s</a:t>
            </a:r>
            <a:r>
              <a:rPr lang="hr-HR" sz="2400" dirty="0"/>
              <a:t> </a:t>
            </a:r>
            <a:r>
              <a:rPr lang="hr-HR" sz="2400" dirty="0" err="1"/>
              <a:t>wooden</a:t>
            </a:r>
            <a:r>
              <a:rPr lang="hr-HR" sz="2400" dirty="0"/>
              <a:t> </a:t>
            </a:r>
            <a:r>
              <a:rPr lang="hr-HR" sz="2400" dirty="0" err="1"/>
              <a:t>and</a:t>
            </a:r>
            <a:r>
              <a:rPr lang="hr-HR" sz="2400" dirty="0"/>
              <a:t> </a:t>
            </a:r>
            <a:r>
              <a:rPr lang="hr-HR" sz="2400" dirty="0" err="1"/>
              <a:t>it</a:t>
            </a:r>
            <a:r>
              <a:rPr lang="hr-HR" sz="2400" dirty="0"/>
              <a:t> </a:t>
            </a:r>
            <a:r>
              <a:rPr lang="hr-HR" sz="2400" dirty="0" err="1"/>
              <a:t>is</a:t>
            </a:r>
            <a:r>
              <a:rPr lang="hr-HR" sz="2400" dirty="0"/>
              <a:t> a </a:t>
            </a:r>
            <a:r>
              <a:rPr lang="hr-HR" sz="2400" dirty="0" err="1"/>
              <a:t>symbol</a:t>
            </a:r>
            <a:r>
              <a:rPr lang="hr-HR" sz="2400" dirty="0"/>
              <a:t> </a:t>
            </a:r>
            <a:r>
              <a:rPr lang="hr-HR" sz="2400" dirty="0" err="1"/>
              <a:t>of</a:t>
            </a:r>
            <a:r>
              <a:rPr lang="hr-HR" sz="2400" dirty="0"/>
              <a:t> </a:t>
            </a:r>
            <a:r>
              <a:rPr lang="hr-HR" sz="2400" dirty="0" err="1"/>
              <a:t>renewable</a:t>
            </a:r>
            <a:r>
              <a:rPr lang="hr-HR" sz="2400" dirty="0"/>
              <a:t> </a:t>
            </a:r>
            <a:r>
              <a:rPr lang="hr-HR" sz="2400" dirty="0" err="1"/>
              <a:t>energy</a:t>
            </a:r>
            <a:r>
              <a:rPr lang="hr-HR" sz="2400" dirty="0"/>
              <a:t> </a:t>
            </a:r>
            <a:r>
              <a:rPr lang="hr-HR" sz="2400" dirty="0" err="1"/>
              <a:t>sources</a:t>
            </a:r>
            <a:r>
              <a:rPr lang="hr-HR" sz="2400" dirty="0"/>
              <a:t>.</a:t>
            </a:r>
            <a:endParaRPr lang="en-US" sz="2400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3B12454-172F-47B2-87DE-E04D02CD9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93600" y="1465192"/>
            <a:ext cx="5285385" cy="39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7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A0CDEBA5-2B7E-47DE-B9D9-2AE3BE3D7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hr-HR" dirty="0"/>
              <a:t>THE E-BOOK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44CF3EE-2C4D-49D3-AE1A-5A020CE55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book</a:t>
            </a:r>
            <a:r>
              <a:rPr lang="hr-HR" sz="2400" dirty="0"/>
              <a:t> </a:t>
            </a:r>
            <a:r>
              <a:rPr lang="hr-HR" sz="2400" dirty="0" err="1"/>
              <a:t>describes</a:t>
            </a:r>
            <a:r>
              <a:rPr lang="hr-HR" sz="2400" dirty="0"/>
              <a:t> </a:t>
            </a:r>
            <a:r>
              <a:rPr lang="hr-HR" sz="2400" dirty="0" err="1"/>
              <a:t>all</a:t>
            </a:r>
            <a:r>
              <a:rPr lang="hr-HR" sz="2400" dirty="0"/>
              <a:t> </a:t>
            </a:r>
            <a:r>
              <a:rPr lang="hr-HR" sz="2400" dirty="0" err="1"/>
              <a:t>project</a:t>
            </a:r>
            <a:r>
              <a:rPr lang="hr-HR" sz="2400" dirty="0"/>
              <a:t> </a:t>
            </a:r>
            <a:r>
              <a:rPr lang="hr-HR" sz="2400" dirty="0" err="1"/>
              <a:t>activities</a:t>
            </a:r>
            <a:endParaRPr lang="en-US" sz="2400" dirty="0"/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7F244A6C-B592-4CAA-9B32-66F54A5B8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622" y="805583"/>
            <a:ext cx="2878020" cy="466076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356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mpty room with plant">
            <a:extLst>
              <a:ext uri="{FF2B5EF4-FFF2-40B4-BE49-F238E27FC236}">
                <a16:creationId xmlns:a16="http://schemas.microsoft.com/office/drawing/2014/main" id="{BF078A23-BA53-4C80-8191-0547608B5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3" t="5391" b="3700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092ECB-D375-4A85-AD6E-85644D2A9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7" y="3064931"/>
            <a:ext cx="8293042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3A395C-2BA1-459E-B1BF-CB53E8E1A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526" y="3236470"/>
            <a:ext cx="6829044" cy="1252601"/>
          </a:xfrm>
        </p:spPr>
        <p:txBody>
          <a:bodyPr>
            <a:normAutofit/>
          </a:bodyPr>
          <a:lstStyle/>
          <a:p>
            <a:pPr algn="r"/>
            <a:r>
              <a:rPr lang="hr-BA" sz="4400">
                <a:solidFill>
                  <a:srgbClr val="FFFFFE"/>
                </a:solidFill>
              </a:rPr>
              <a:t>THE GREEN WALL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CD4C91-3202-4ED2-93B3-7644CD5406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525" y="4669144"/>
            <a:ext cx="6829043" cy="716529"/>
          </a:xfrm>
        </p:spPr>
        <p:txBody>
          <a:bodyPr>
            <a:normAutofit/>
          </a:bodyPr>
          <a:lstStyle/>
          <a:p>
            <a:pPr algn="r"/>
            <a:endParaRPr lang="hr-BA" sz="1600">
              <a:solidFill>
                <a:srgbClr val="FFFFFE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C1711D-6DAC-4FE1-B7B6-AC8A81B84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0525" y="4666480"/>
            <a:ext cx="6829043" cy="0"/>
          </a:xfrm>
          <a:prstGeom prst="line">
            <a:avLst/>
          </a:prstGeom>
          <a:ln w="31750">
            <a:solidFill>
              <a:srgbClr val="848B3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60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C2A4B30-77D7-4FFB-8B53-A88BD68CA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3AAE2E-5D6B-4952-A4BB-546C49F8D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1853754"/>
            <a:ext cx="43251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4D783-AD45-49E7-B6C7-BBACB8290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B9B2F0AB-CE99-4840-98A1-CD6C0A82B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275" y="2016125"/>
            <a:ext cx="2513338" cy="4073525"/>
          </a:xfrm>
          <a:prstGeom prst="rect">
            <a:avLst/>
          </a:prstGeom>
        </p:spPr>
      </p:pic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13BBDA2-70F9-48E0-B2D6-C2F39488B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746" y="804519"/>
            <a:ext cx="3773092" cy="528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30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3C853E-3842-4594-86A9-051FFAF4D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91CDC5-6B61-4116-B3B5-0FF42B6E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5B08984-5BEB-422F-A364-2B41E6A51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F413B1-54E0-4B16-92AB-1CC5C7D64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AA8E680B-5488-4FCD-A0AD-9B943EC29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4998" r="-1" b="-1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D1E95A3-8161-4F0A-A121-DECD04A93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07589"/>
            <a:ext cx="8295215" cy="1452930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7FF8941-9176-4732-B254-6A028F885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993" y="5241371"/>
            <a:ext cx="6835556" cy="9545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2500" dirty="0">
                <a:solidFill>
                  <a:srgbClr val="FFFFFE"/>
                </a:solidFill>
              </a:rPr>
              <a:t>WE HAD LOTS OF FUN AND LEARNED A LOT</a:t>
            </a:r>
            <a:r>
              <a:rPr lang="hr-HR" sz="2500" dirty="0">
                <a:solidFill>
                  <a:srgbClr val="FFFFFE"/>
                </a:solidFill>
              </a:rPr>
              <a:t>!</a:t>
            </a:r>
            <a:endParaRPr lang="en-US" sz="2500" dirty="0">
              <a:solidFill>
                <a:srgbClr val="FFFFFE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A0AC9CE-43F0-435C-BD6C-70E61E1B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8990" y="5075836"/>
            <a:ext cx="6832499" cy="0"/>
          </a:xfrm>
          <a:prstGeom prst="line">
            <a:avLst/>
          </a:prstGeom>
          <a:ln w="31750">
            <a:solidFill>
              <a:srgbClr val="4AE87A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03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3BDEC2-F0C2-4547-8FDD-811545D25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THANK YOU FOR YOUR ATTENTION!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E8AA332-DAE4-4978-9438-C01776BA4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5878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2FB16-533E-4F6B-849B-952857FBF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err="1"/>
              <a:t>The</a:t>
            </a:r>
            <a:r>
              <a:rPr lang="hr-BA" dirty="0"/>
              <a:t>  </a:t>
            </a:r>
            <a:r>
              <a:rPr lang="hr-BA" dirty="0" err="1"/>
              <a:t>wall</a:t>
            </a:r>
            <a:endParaRPr lang="hr-B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03425-CA7A-417E-9DA5-CE2407E99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04" y="1853754"/>
            <a:ext cx="9603275" cy="3450613"/>
          </a:xfrm>
        </p:spPr>
        <p:txBody>
          <a:bodyPr>
            <a:normAutofit/>
          </a:bodyPr>
          <a:lstStyle/>
          <a:p>
            <a:r>
              <a:rPr lang="hr-BA" sz="3200" dirty="0" err="1"/>
              <a:t>it’s</a:t>
            </a:r>
            <a:r>
              <a:rPr lang="hr-BA" sz="3200" dirty="0"/>
              <a:t> </a:t>
            </a:r>
            <a:r>
              <a:rPr lang="hr-BA" sz="3200" dirty="0" err="1"/>
              <a:t>placed</a:t>
            </a:r>
            <a:r>
              <a:rPr lang="hr-BA" sz="3200" dirty="0"/>
              <a:t> </a:t>
            </a:r>
            <a:r>
              <a:rPr lang="hr-BA" sz="3200" dirty="0" err="1"/>
              <a:t>in</a:t>
            </a:r>
            <a:r>
              <a:rPr lang="hr-BA" sz="3200" dirty="0"/>
              <a:t> </a:t>
            </a:r>
            <a:r>
              <a:rPr lang="hr-BA" sz="3200" dirty="0" err="1"/>
              <a:t>our</a:t>
            </a:r>
            <a:r>
              <a:rPr lang="hr-BA" sz="3200" dirty="0"/>
              <a:t> </a:t>
            </a:r>
            <a:r>
              <a:rPr lang="hr-BA" sz="3200" dirty="0" err="1"/>
              <a:t>entrance</a:t>
            </a:r>
            <a:r>
              <a:rPr lang="hr-BA" sz="3200" dirty="0"/>
              <a:t> hall </a:t>
            </a:r>
            <a:r>
              <a:rPr lang="hr-BA" sz="3200" dirty="0" err="1"/>
              <a:t>and</a:t>
            </a:r>
            <a:r>
              <a:rPr lang="hr-BA" sz="3200" dirty="0"/>
              <a:t> </a:t>
            </a:r>
            <a:r>
              <a:rPr lang="hr-BA" sz="3200" dirty="0" err="1"/>
              <a:t>it’s</a:t>
            </a:r>
            <a:r>
              <a:rPr lang="hr-BA" sz="3200" dirty="0"/>
              <a:t> </a:t>
            </a:r>
            <a:r>
              <a:rPr lang="hr-BA" sz="3200" dirty="0" err="1"/>
              <a:t>very</a:t>
            </a:r>
            <a:r>
              <a:rPr lang="hr-BA" sz="3200" dirty="0"/>
              <a:t> </a:t>
            </a:r>
            <a:r>
              <a:rPr lang="hr-BA" sz="3200" dirty="0" err="1"/>
              <a:t>noticeable</a:t>
            </a:r>
            <a:endParaRPr lang="hr-BA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518ED2-BA51-48A5-B7E0-6050AEAF4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42" y="2430848"/>
            <a:ext cx="5342305" cy="4006729"/>
          </a:xfrm>
          <a:prstGeom prst="rect">
            <a:avLst/>
          </a:prstGeom>
          <a:effectLst>
            <a:softEdge rad="127000"/>
          </a:effectLst>
          <a:scene3d>
            <a:camera prst="perspectiveRight"/>
            <a:lightRig rig="threePt" dir="t"/>
          </a:scene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C0FFB0-31E0-43CA-BA87-2EC90AF47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786" y="2516387"/>
            <a:ext cx="4917233" cy="3687925"/>
          </a:xfrm>
          <a:prstGeom prst="rect">
            <a:avLst/>
          </a:prstGeom>
          <a:ln>
            <a:solidFill>
              <a:schemeClr val="bg2"/>
            </a:solidFill>
          </a:ln>
          <a:effectLst>
            <a:softEdge rad="127000"/>
          </a:effectLst>
          <a:scene3d>
            <a:camera prst="obliqueBottom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821573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F2FE15-CB4D-4FEE-9F8E-121630E4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THE CREATING OF THE WALL – </a:t>
            </a:r>
            <a:r>
              <a:rPr lang="hr-HR" dirty="0" err="1"/>
              <a:t>teachers</a:t>
            </a:r>
            <a:r>
              <a:rPr lang="hr-HR" dirty="0"/>
              <a:t>’ workshop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F7CA7998-29A5-48BB-971D-1237303F8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3991" y="2037288"/>
            <a:ext cx="7518816" cy="365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70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1">
            <a:extLst>
              <a:ext uri="{FF2B5EF4-FFF2-40B4-BE49-F238E27FC236}">
                <a16:creationId xmlns:a16="http://schemas.microsoft.com/office/drawing/2014/main" id="{E02DA677-C58A-4FCE-A9A0-E66A42EBD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9" name="Picture 23">
            <a:extLst>
              <a:ext uri="{FF2B5EF4-FFF2-40B4-BE49-F238E27FC236}">
                <a16:creationId xmlns:a16="http://schemas.microsoft.com/office/drawing/2014/main" id="{9D85B319-9C30-4D92-B664-CA444ECD7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1" name="Straight Connector 25">
            <a:extLst>
              <a:ext uri="{FF2B5EF4-FFF2-40B4-BE49-F238E27FC236}">
                <a16:creationId xmlns:a16="http://schemas.microsoft.com/office/drawing/2014/main" id="{D7573C1E-3785-43C9-A262-1DA9DF97F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27">
            <a:extLst>
              <a:ext uri="{FF2B5EF4-FFF2-40B4-BE49-F238E27FC236}">
                <a16:creationId xmlns:a16="http://schemas.microsoft.com/office/drawing/2014/main" id="{548C4394-BE4E-4302-AF74-4781C6C66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29">
            <a:extLst>
              <a:ext uri="{FF2B5EF4-FFF2-40B4-BE49-F238E27FC236}">
                <a16:creationId xmlns:a16="http://schemas.microsoft.com/office/drawing/2014/main" id="{FD31DF5F-EDD4-42F0-B539-A7919D319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1">
            <a:extLst>
              <a:ext uri="{FF2B5EF4-FFF2-40B4-BE49-F238E27FC236}">
                <a16:creationId xmlns:a16="http://schemas.microsoft.com/office/drawing/2014/main" id="{E42BCEC9-2CA3-44A0-8830-DA25C0442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B468FCF-652E-41F2-9C3B-E18EF618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95" y="1474969"/>
            <a:ext cx="3026558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hr-HR" sz="3600" dirty="0"/>
              <a:t>TEAM  WORK</a:t>
            </a:r>
            <a:br>
              <a:rPr lang="hr-HR" sz="3600" dirty="0"/>
            </a:br>
            <a:r>
              <a:rPr lang="hr-HR" sz="3600" dirty="0"/>
              <a:t>- </a:t>
            </a:r>
            <a:r>
              <a:rPr lang="hr-HR" sz="3600" dirty="0" err="1"/>
              <a:t>pupils</a:t>
            </a:r>
            <a:r>
              <a:rPr lang="hr-HR" sz="3600" dirty="0"/>
              <a:t>’ workshop</a:t>
            </a:r>
            <a:endParaRPr lang="en-US" sz="360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7A887C3-690B-4858-A6B1-19C93D6C79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09" y="3526496"/>
            <a:ext cx="302361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8139A8F-A07A-40ED-843E-77B6C1960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90638" y="482171"/>
            <a:ext cx="7560115" cy="5149101"/>
            <a:chOff x="7463258" y="583365"/>
            <a:chExt cx="7560115" cy="5181928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B76A8FD-6218-4D71-BF00-94BB53A62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2F3A470-0440-4799-BF8F-1B29934D8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Slika 4">
            <a:extLst>
              <a:ext uri="{FF2B5EF4-FFF2-40B4-BE49-F238E27FC236}">
                <a16:creationId xmlns:a16="http://schemas.microsoft.com/office/drawing/2014/main" id="{06F5BC1C-DC08-4990-A580-E4450D3CB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48" r="-2" b="-2"/>
          <a:stretch/>
        </p:blipFill>
        <p:spPr>
          <a:xfrm>
            <a:off x="4631115" y="1116345"/>
            <a:ext cx="3059596" cy="3866172"/>
          </a:xfrm>
          <a:prstGeom prst="rect">
            <a:avLst/>
          </a:prstGeom>
        </p:spPr>
      </p:pic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A854243F-5444-4ECF-BEC1-5E9D12744D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44" r="2" b="2"/>
          <a:stretch/>
        </p:blipFill>
        <p:spPr>
          <a:xfrm>
            <a:off x="7849810" y="1116345"/>
            <a:ext cx="3059596" cy="38661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079AB70-86CA-4BFC-9505-60CD7D172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C0DB027-013B-48E2-B164-DD510158E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462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F8FFC5-1A63-427C-BCB9-91661BF08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PUTTING UP THE GREEN WALL AND PAINTING THE WALL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FA9FBBD6-6979-4A5A-B6A7-960DB527B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4841" y="2016125"/>
            <a:ext cx="4596642" cy="34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5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915B3-EF50-41D4-93A4-C83CA96C6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989045"/>
            <a:ext cx="9603275" cy="864709"/>
          </a:xfrm>
        </p:spPr>
        <p:txBody>
          <a:bodyPr/>
          <a:lstStyle/>
          <a:p>
            <a:r>
              <a:rPr lang="hr-BA" dirty="0" err="1"/>
              <a:t>The</a:t>
            </a:r>
            <a:r>
              <a:rPr lang="hr-BA" dirty="0"/>
              <a:t> </a:t>
            </a:r>
            <a:r>
              <a:rPr lang="hr-BA" dirty="0" err="1"/>
              <a:t>wall</a:t>
            </a:r>
            <a:endParaRPr lang="hr-B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44964-5016-43C1-8A7F-810BA27CF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BA" sz="3200" dirty="0" err="1"/>
              <a:t>The</a:t>
            </a:r>
            <a:r>
              <a:rPr lang="hr-BA" sz="3200" dirty="0"/>
              <a:t> </a:t>
            </a:r>
            <a:r>
              <a:rPr lang="hr-BA" sz="3200" dirty="0" err="1"/>
              <a:t>wall</a:t>
            </a:r>
            <a:r>
              <a:rPr lang="hr-BA" sz="3200" dirty="0"/>
              <a:t> </a:t>
            </a:r>
            <a:r>
              <a:rPr lang="hr-BA" sz="3200" dirty="0" err="1"/>
              <a:t>is</a:t>
            </a:r>
            <a:r>
              <a:rPr lang="hr-BA" sz="3200" dirty="0"/>
              <a:t> </a:t>
            </a:r>
            <a:r>
              <a:rPr lang="hr-BA" sz="3200" dirty="0" err="1"/>
              <a:t>watered</a:t>
            </a:r>
            <a:r>
              <a:rPr lang="hr-BA" sz="3200" dirty="0"/>
              <a:t> </a:t>
            </a:r>
            <a:r>
              <a:rPr lang="hr-BA" sz="3200" dirty="0" err="1"/>
              <a:t>by</a:t>
            </a:r>
            <a:r>
              <a:rPr lang="hr-BA" sz="3200" dirty="0"/>
              <a:t> </a:t>
            </a:r>
            <a:r>
              <a:rPr lang="hr-BA" sz="3200" dirty="0" err="1"/>
              <a:t>microbits</a:t>
            </a:r>
            <a:endParaRPr lang="hr-BA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F746C8-EE6C-405C-817C-C4821737E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829" y="361454"/>
            <a:ext cx="4237529" cy="56521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34FC6C-8DCD-431D-B696-17881B1B7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42" y="2612571"/>
            <a:ext cx="5436637" cy="407747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7692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1ED75-EA7A-44A1-8F49-8AA7334B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err="1"/>
              <a:t>plants</a:t>
            </a:r>
            <a:endParaRPr lang="hr-B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014EB-7F32-442E-A78E-4E10A5F5D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220" y="1979333"/>
            <a:ext cx="9603275" cy="3450613"/>
          </a:xfrm>
        </p:spPr>
        <p:txBody>
          <a:bodyPr>
            <a:normAutofit/>
          </a:bodyPr>
          <a:lstStyle/>
          <a:p>
            <a:r>
              <a:rPr lang="hr-BA" sz="2400" dirty="0" err="1"/>
              <a:t>Hedera</a:t>
            </a:r>
            <a:r>
              <a:rPr lang="hr-BA" sz="2400" dirty="0"/>
              <a:t> </a:t>
            </a:r>
            <a:r>
              <a:rPr lang="hr-BA" sz="2400" dirty="0" err="1"/>
              <a:t>helix</a:t>
            </a:r>
            <a:r>
              <a:rPr lang="hr-BA" sz="2400" dirty="0"/>
              <a:t>-i</a:t>
            </a:r>
            <a:r>
              <a:rPr lang="en-US" sz="2400" dirty="0"/>
              <a:t>s a specie of</a:t>
            </a:r>
            <a:r>
              <a:rPr lang="hr-HR" sz="2400" dirty="0"/>
              <a:t> a</a:t>
            </a:r>
            <a:r>
              <a:rPr lang="en-US" sz="2400" dirty="0"/>
              <a:t> flowering plant in the family </a:t>
            </a:r>
            <a:r>
              <a:rPr lang="en-US" sz="2400" dirty="0" err="1"/>
              <a:t>Araliaceae</a:t>
            </a:r>
            <a:r>
              <a:rPr lang="en-US" sz="2400" dirty="0"/>
              <a:t>, </a:t>
            </a:r>
            <a:r>
              <a:rPr lang="hr-BA" sz="2400" dirty="0"/>
              <a:t>n</a:t>
            </a:r>
            <a:r>
              <a:rPr lang="en-US" sz="2400" dirty="0" err="1"/>
              <a:t>ative</a:t>
            </a:r>
            <a:r>
              <a:rPr lang="en-US" sz="2400" dirty="0"/>
              <a:t> to most of Europe and western Asia</a:t>
            </a:r>
            <a:endParaRPr lang="hr-BA" sz="2400" dirty="0"/>
          </a:p>
          <a:p>
            <a:r>
              <a:rPr lang="hr-BA" sz="2400" dirty="0" err="1"/>
              <a:t>Chlorophytum</a:t>
            </a:r>
            <a:r>
              <a:rPr lang="hr-BA" sz="2400" dirty="0"/>
              <a:t> comosum-</a:t>
            </a:r>
            <a:r>
              <a:rPr lang="en-US" sz="3200" dirty="0"/>
              <a:t> </a:t>
            </a:r>
            <a:r>
              <a:rPr lang="en-US" sz="2400" dirty="0"/>
              <a:t>is a specie of </a:t>
            </a:r>
            <a:r>
              <a:rPr lang="hr-HR" sz="2400" dirty="0"/>
              <a:t>a </a:t>
            </a:r>
            <a:r>
              <a:rPr lang="en-US" sz="2400" dirty="0"/>
              <a:t>perennial flowering plant. It is native to tropical and southern Africa</a:t>
            </a:r>
            <a:endParaRPr lang="hr-BA" sz="2400" dirty="0"/>
          </a:p>
          <a:p>
            <a:endParaRPr lang="hr-BA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D6C42A-C7AA-458F-B719-C3DCF9347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228" y="3598701"/>
            <a:ext cx="3075992" cy="30759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6562C0-F959-4F1F-8B31-30B74E898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536" y="4329658"/>
            <a:ext cx="3093096" cy="20620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3F36A3-7F0E-4DE2-BFB2-6FB52E682EF1}"/>
              </a:ext>
            </a:extLst>
          </p:cNvPr>
          <p:cNvSpPr/>
          <p:nvPr/>
        </p:nvSpPr>
        <p:spPr>
          <a:xfrm>
            <a:off x="2786744" y="6305361"/>
            <a:ext cx="6030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BA" dirty="0"/>
          </a:p>
        </p:txBody>
      </p:sp>
    </p:spTree>
    <p:extLst>
      <p:ext uri="{BB962C8B-B14F-4D97-AF65-F5344CB8AC3E}">
        <p14:creationId xmlns:p14="http://schemas.microsoft.com/office/powerpoint/2010/main" val="1112794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6955E-6E0C-446B-A0BA-AB4F27FA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BA" dirty="0" err="1"/>
              <a:t>It</a:t>
            </a:r>
            <a:r>
              <a:rPr lang="hr-BA" dirty="0"/>
              <a:t>  </a:t>
            </a:r>
            <a:r>
              <a:rPr lang="hr-BA" dirty="0" err="1"/>
              <a:t>passed</a:t>
            </a:r>
            <a:r>
              <a:rPr lang="hr-BA" dirty="0"/>
              <a:t>  a </a:t>
            </a:r>
            <a:r>
              <a:rPr lang="hr-BA" dirty="0" err="1"/>
              <a:t>lot</a:t>
            </a:r>
            <a:r>
              <a:rPr lang="hr-BA" dirty="0"/>
              <a:t>  </a:t>
            </a:r>
            <a:r>
              <a:rPr lang="hr-BA" dirty="0" err="1"/>
              <a:t>of</a:t>
            </a:r>
            <a:r>
              <a:rPr lang="hr-BA" dirty="0"/>
              <a:t>  time </a:t>
            </a:r>
            <a:r>
              <a:rPr lang="hr-BA" dirty="0" err="1"/>
              <a:t>since</a:t>
            </a:r>
            <a:r>
              <a:rPr lang="hr-BA" dirty="0"/>
              <a:t>  </a:t>
            </a:r>
            <a:r>
              <a:rPr lang="hr-BA" dirty="0" err="1"/>
              <a:t>we</a:t>
            </a:r>
            <a:r>
              <a:rPr lang="hr-BA" dirty="0"/>
              <a:t> put </a:t>
            </a:r>
            <a:r>
              <a:rPr lang="hr-BA" dirty="0" err="1"/>
              <a:t>up</a:t>
            </a:r>
            <a:r>
              <a:rPr lang="hr-BA" dirty="0"/>
              <a:t>  </a:t>
            </a:r>
            <a:r>
              <a:rPr lang="hr-BA" dirty="0" err="1"/>
              <a:t>the</a:t>
            </a:r>
            <a:r>
              <a:rPr lang="hr-BA" dirty="0"/>
              <a:t> </a:t>
            </a:r>
            <a:r>
              <a:rPr lang="hr-BA" dirty="0" err="1"/>
              <a:t>wall</a:t>
            </a:r>
            <a:r>
              <a:rPr lang="hr-BA" dirty="0"/>
              <a:t>   </a:t>
            </a:r>
            <a:r>
              <a:rPr lang="hr-BA" dirty="0" err="1"/>
              <a:t>and</a:t>
            </a:r>
            <a:r>
              <a:rPr lang="hr-BA" dirty="0"/>
              <a:t>  </a:t>
            </a:r>
            <a:r>
              <a:rPr lang="hr-BA" dirty="0" err="1"/>
              <a:t>the</a:t>
            </a:r>
            <a:r>
              <a:rPr lang="hr-BA" dirty="0"/>
              <a:t>  </a:t>
            </a:r>
            <a:r>
              <a:rPr lang="hr-BA" dirty="0" err="1"/>
              <a:t>plants</a:t>
            </a:r>
            <a:r>
              <a:rPr lang="hr-BA" dirty="0"/>
              <a:t>  </a:t>
            </a:r>
            <a:r>
              <a:rPr lang="hr-BA" dirty="0" err="1"/>
              <a:t>have</a:t>
            </a:r>
            <a:r>
              <a:rPr lang="hr-BA" dirty="0"/>
              <a:t>  </a:t>
            </a:r>
            <a:r>
              <a:rPr lang="hr-BA" dirty="0" err="1"/>
              <a:t>growN</a:t>
            </a:r>
            <a:r>
              <a:rPr lang="hr-BA" dirty="0"/>
              <a:t> </a:t>
            </a:r>
            <a:r>
              <a:rPr lang="hr-BA" dirty="0" err="1"/>
              <a:t>since</a:t>
            </a:r>
            <a:r>
              <a:rPr lang="hr-BA" dirty="0"/>
              <a:t>  </a:t>
            </a:r>
            <a:r>
              <a:rPr lang="hr-BA" dirty="0" err="1"/>
              <a:t>then</a:t>
            </a:r>
            <a:endParaRPr lang="hr-B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BC420-7F6B-4385-9CC5-6D0541770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639675"/>
          </a:xfrm>
        </p:spPr>
        <p:txBody>
          <a:bodyPr/>
          <a:lstStyle/>
          <a:p>
            <a:endParaRPr lang="hr-BA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AECE406E-ECDF-4556-9EB1-58E970AFB03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83525906"/>
              </p:ext>
            </p:extLst>
          </p:nvPr>
        </p:nvGraphicFramePr>
        <p:xfrm>
          <a:off x="1315616" y="1856987"/>
          <a:ext cx="5145114" cy="36332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1E6719-CCF0-4A6E-A53D-7BA30D26A9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99939" y="1856987"/>
            <a:ext cx="4645152" cy="802237"/>
          </a:xfrm>
        </p:spPr>
        <p:txBody>
          <a:bodyPr/>
          <a:lstStyle/>
          <a:p>
            <a:endParaRPr lang="hr-BA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A261594D-D48C-4CB7-8569-B31CD29F20C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982290260"/>
              </p:ext>
            </p:extLst>
          </p:nvPr>
        </p:nvGraphicFramePr>
        <p:xfrm>
          <a:off x="6592305" y="1950098"/>
          <a:ext cx="4821173" cy="3700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644914028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118</TotalTime>
  <Words>215</Words>
  <Application>Microsoft Office PowerPoint</Application>
  <PresentationFormat>Široki zaslon</PresentationFormat>
  <Paragraphs>28</Paragraphs>
  <Slides>22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5" baseType="lpstr">
      <vt:lpstr>Arial</vt:lpstr>
      <vt:lpstr>Gill Sans MT</vt:lpstr>
      <vt:lpstr>Gallery</vt:lpstr>
      <vt:lpstr>PROJECT RESULTS</vt:lpstr>
      <vt:lpstr>THE GREEN WALL</vt:lpstr>
      <vt:lpstr>The  wall</vt:lpstr>
      <vt:lpstr>THE CREATING OF THE WALL – teachers’ workshop</vt:lpstr>
      <vt:lpstr>TEAM  WORK - pupils’ workshop</vt:lpstr>
      <vt:lpstr>PUTTING UP THE GREEN WALL AND PAINTING THE WALL</vt:lpstr>
      <vt:lpstr>The wall</vt:lpstr>
      <vt:lpstr>plants</vt:lpstr>
      <vt:lpstr>It  passed  a lot  of  time since  we put up  the wall   and  the  plants  have  growN since  then</vt:lpstr>
      <vt:lpstr>THE EDUCATIONAL PATH</vt:lpstr>
      <vt:lpstr>PowerPoint prezentacija</vt:lpstr>
      <vt:lpstr>PowerPoint prezentacija</vt:lpstr>
      <vt:lpstr>LAND ART DECORATIONS – we recycled plastic bags into abstract mobiles</vt:lpstr>
      <vt:lpstr>SOUVENIRS</vt:lpstr>
      <vt:lpstr>THE WINDMILL</vt:lpstr>
      <vt:lpstr>PowerPoint prezentacija</vt:lpstr>
      <vt:lpstr>PowerPoint prezentacija</vt:lpstr>
      <vt:lpstr>THE WINDMILL</vt:lpstr>
      <vt:lpstr>THE E-BOOK</vt:lpstr>
      <vt:lpstr>PowerPoint prezentacija</vt:lpstr>
      <vt:lpstr>WE HAD LOTS OF FUN AND LEARNED A LOT!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GREEN WALL</dc:title>
  <dc:creator>Lara</dc:creator>
  <cp:lastModifiedBy>Tanja Đurić</cp:lastModifiedBy>
  <cp:revision>16</cp:revision>
  <dcterms:created xsi:type="dcterms:W3CDTF">2019-09-16T13:29:53Z</dcterms:created>
  <dcterms:modified xsi:type="dcterms:W3CDTF">2021-04-20T23:06:02Z</dcterms:modified>
</cp:coreProperties>
</file>